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Lato Bold" charset="1" panose="020F0502020204030203"/>
      <p:regular r:id="rId21"/>
    </p:embeddedFont>
    <p:embeddedFont>
      <p:font typeface="Poppins Bold" charset="1" panose="00000800000000000000"/>
      <p:regular r:id="rId22"/>
    </p:embeddedFont>
    <p:embeddedFont>
      <p:font typeface="Poppins" charset="1" panose="00000500000000000000"/>
      <p:regular r:id="rId23"/>
    </p:embeddedFont>
    <p:embeddedFont>
      <p:font typeface="Lato" charset="1" panose="020F05020202040302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sv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Relationship Id="rId4" Target="../media/image4.png" Type="http://schemas.openxmlformats.org/officeDocument/2006/relationships/image"/><Relationship Id="rId5" Target="../media/image18.jpeg" Type="http://schemas.openxmlformats.org/officeDocument/2006/relationships/image"/><Relationship Id="rId6" Target="../media/image19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svg" Type="http://schemas.openxmlformats.org/officeDocument/2006/relationships/image"/><Relationship Id="rId2" Target="../media/image4.pn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Relationship Id="rId5" Target="../media/image22.png" Type="http://schemas.openxmlformats.org/officeDocument/2006/relationships/image"/><Relationship Id="rId6" Target="../media/image23.svg" Type="http://schemas.openxmlformats.org/officeDocument/2006/relationships/image"/><Relationship Id="rId7" Target="../media/image24.png" Type="http://schemas.openxmlformats.org/officeDocument/2006/relationships/image"/><Relationship Id="rId8" Target="../media/image25.svg" Type="http://schemas.openxmlformats.org/officeDocument/2006/relationships/image"/><Relationship Id="rId9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414260" y="939576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10" y="0"/>
                </a:lnTo>
                <a:lnTo>
                  <a:pt x="12112510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6669" y="882426"/>
            <a:ext cx="15362631" cy="45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5"/>
              </a:lnSpc>
              <a:spcBef>
                <a:spcPct val="0"/>
              </a:spcBef>
            </a:pPr>
            <a:r>
              <a:rPr lang="en-US" b="true" sz="2625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Цифровой прорыв СЗФО «Обнаружение объектов при помощи анализа видеоинформации»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3032070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 AIR DETEKTOR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101330"/>
            <a:ext cx="7762921" cy="67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Команда “AltioremScientiam”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116894" y="-328376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5236894" y="3514366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31803" y="4054770"/>
            <a:ext cx="6497605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This matrix provides a snapshot of various success metrics for our company, including revenue growth, customer satisfaction, market share, employee retention, innovation, and brand reputation.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31803" y="2832691"/>
            <a:ext cx="649760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TRACTION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40217" y="2068918"/>
            <a:ext cx="8304816" cy="788145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0031803" y="6352192"/>
            <a:ext cx="6823913" cy="839660"/>
            <a:chOff x="0" y="0"/>
            <a:chExt cx="1797245" cy="2211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20% annual revenue growth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031803" y="7385416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90% maintain customer satisfaction ratings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031803" y="8418640"/>
            <a:ext cx="6823913" cy="839660"/>
            <a:chOff x="0" y="0"/>
            <a:chExt cx="1797245" cy="22114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15% market share in key segments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608890" y="7034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028700" y="703495"/>
            <a:ext cx="15338748" cy="650410"/>
            <a:chOff x="0" y="0"/>
            <a:chExt cx="4039835" cy="17130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39835" cy="171301"/>
            </a:xfrm>
            <a:custGeom>
              <a:avLst/>
              <a:gdLst/>
              <a:ahLst/>
              <a:cxnLst/>
              <a:rect r="r" b="b" t="t" l="l"/>
              <a:pathLst>
                <a:path h="171301" w="4039835">
                  <a:moveTo>
                    <a:pt x="30284" y="0"/>
                  </a:moveTo>
                  <a:lnTo>
                    <a:pt x="4009551" y="0"/>
                  </a:lnTo>
                  <a:cubicBezTo>
                    <a:pt x="4026276" y="0"/>
                    <a:pt x="4039835" y="13559"/>
                    <a:pt x="4039835" y="30284"/>
                  </a:cubicBezTo>
                  <a:lnTo>
                    <a:pt x="4039835" y="141018"/>
                  </a:lnTo>
                  <a:cubicBezTo>
                    <a:pt x="4039835" y="157743"/>
                    <a:pt x="4026276" y="171301"/>
                    <a:pt x="4009551" y="171301"/>
                  </a:cubicBezTo>
                  <a:lnTo>
                    <a:pt x="30284" y="171301"/>
                  </a:lnTo>
                  <a:cubicBezTo>
                    <a:pt x="13559" y="171301"/>
                    <a:pt x="0" y="157743"/>
                    <a:pt x="0" y="141018"/>
                  </a:cubicBezTo>
                  <a:lnTo>
                    <a:pt x="0" y="30284"/>
                  </a:lnTo>
                  <a:cubicBezTo>
                    <a:pt x="0" y="13559"/>
                    <a:pt x="13559" y="0"/>
                    <a:pt x="302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039835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8355821">
            <a:off x="-3819711" y="-676055"/>
            <a:ext cx="9940582" cy="10671659"/>
          </a:xfrm>
          <a:custGeom>
            <a:avLst/>
            <a:gdLst/>
            <a:ahLst/>
            <a:cxnLst/>
            <a:rect r="r" b="b" t="t" l="l"/>
            <a:pathLst>
              <a:path h="10671659" w="9940582">
                <a:moveTo>
                  <a:pt x="9940582" y="10671659"/>
                </a:moveTo>
                <a:lnTo>
                  <a:pt x="0" y="10671659"/>
                </a:lnTo>
                <a:lnTo>
                  <a:pt x="0" y="0"/>
                </a:lnTo>
                <a:lnTo>
                  <a:pt x="9940582" y="0"/>
                </a:lnTo>
                <a:lnTo>
                  <a:pt x="9940582" y="10671659"/>
                </a:lnTo>
                <a:close/>
              </a:path>
            </a:pathLst>
          </a:custGeom>
          <a:blipFill>
            <a:blip r:embed="rId2"/>
            <a:stretch>
              <a:fillRect l="-54" t="0" r="-54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559016" y="2127662"/>
            <a:ext cx="4366933" cy="932720"/>
            <a:chOff x="0" y="0"/>
            <a:chExt cx="1150139" cy="2456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50139" cy="245655"/>
            </a:xfrm>
            <a:custGeom>
              <a:avLst/>
              <a:gdLst/>
              <a:ahLst/>
              <a:cxnLst/>
              <a:rect r="r" b="b" t="t" l="l"/>
              <a:pathLst>
                <a:path h="245655" w="1150139">
                  <a:moveTo>
                    <a:pt x="106371" y="0"/>
                  </a:moveTo>
                  <a:lnTo>
                    <a:pt x="1043768" y="0"/>
                  </a:lnTo>
                  <a:cubicBezTo>
                    <a:pt x="1071979" y="0"/>
                    <a:pt x="1099035" y="11207"/>
                    <a:pt x="1118983" y="31155"/>
                  </a:cubicBezTo>
                  <a:cubicBezTo>
                    <a:pt x="1138932" y="51104"/>
                    <a:pt x="1150139" y="78160"/>
                    <a:pt x="1150139" y="106371"/>
                  </a:cubicBezTo>
                  <a:lnTo>
                    <a:pt x="1150139" y="139284"/>
                  </a:lnTo>
                  <a:cubicBezTo>
                    <a:pt x="1150139" y="198031"/>
                    <a:pt x="1102515" y="245655"/>
                    <a:pt x="1043768" y="245655"/>
                  </a:cubicBezTo>
                  <a:lnTo>
                    <a:pt x="106371" y="245655"/>
                  </a:lnTo>
                  <a:cubicBezTo>
                    <a:pt x="78160" y="245655"/>
                    <a:pt x="51104" y="234448"/>
                    <a:pt x="31155" y="214499"/>
                  </a:cubicBezTo>
                  <a:cubicBezTo>
                    <a:pt x="11207" y="194551"/>
                    <a:pt x="0" y="167495"/>
                    <a:pt x="0" y="139284"/>
                  </a:cubicBezTo>
                  <a:lnTo>
                    <a:pt x="0" y="106371"/>
                  </a:lnTo>
                  <a:cubicBezTo>
                    <a:pt x="0" y="78160"/>
                    <a:pt x="11207" y="51104"/>
                    <a:pt x="31155" y="31155"/>
                  </a:cubicBezTo>
                  <a:cubicBezTo>
                    <a:pt x="51104" y="11207"/>
                    <a:pt x="78160" y="0"/>
                    <a:pt x="106371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150139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Basic Plan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164752" y="2127662"/>
            <a:ext cx="4366933" cy="932720"/>
            <a:chOff x="0" y="0"/>
            <a:chExt cx="1150139" cy="2456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50139" cy="245655"/>
            </a:xfrm>
            <a:custGeom>
              <a:avLst/>
              <a:gdLst/>
              <a:ahLst/>
              <a:cxnLst/>
              <a:rect r="r" b="b" t="t" l="l"/>
              <a:pathLst>
                <a:path h="245655" w="1150139">
                  <a:moveTo>
                    <a:pt x="106371" y="0"/>
                  </a:moveTo>
                  <a:lnTo>
                    <a:pt x="1043768" y="0"/>
                  </a:lnTo>
                  <a:cubicBezTo>
                    <a:pt x="1071979" y="0"/>
                    <a:pt x="1099035" y="11207"/>
                    <a:pt x="1118983" y="31155"/>
                  </a:cubicBezTo>
                  <a:cubicBezTo>
                    <a:pt x="1138932" y="51104"/>
                    <a:pt x="1150139" y="78160"/>
                    <a:pt x="1150139" y="106371"/>
                  </a:cubicBezTo>
                  <a:lnTo>
                    <a:pt x="1150139" y="139284"/>
                  </a:lnTo>
                  <a:cubicBezTo>
                    <a:pt x="1150139" y="198031"/>
                    <a:pt x="1102515" y="245655"/>
                    <a:pt x="1043768" y="245655"/>
                  </a:cubicBezTo>
                  <a:lnTo>
                    <a:pt x="106371" y="245655"/>
                  </a:lnTo>
                  <a:cubicBezTo>
                    <a:pt x="78160" y="245655"/>
                    <a:pt x="51104" y="234448"/>
                    <a:pt x="31155" y="214499"/>
                  </a:cubicBezTo>
                  <a:cubicBezTo>
                    <a:pt x="11207" y="194551"/>
                    <a:pt x="0" y="167495"/>
                    <a:pt x="0" y="139284"/>
                  </a:cubicBezTo>
                  <a:lnTo>
                    <a:pt x="0" y="106371"/>
                  </a:lnTo>
                  <a:cubicBezTo>
                    <a:pt x="0" y="78160"/>
                    <a:pt x="11207" y="51104"/>
                    <a:pt x="31155" y="31155"/>
                  </a:cubicBezTo>
                  <a:cubicBezTo>
                    <a:pt x="51104" y="11207"/>
                    <a:pt x="78160" y="0"/>
                    <a:pt x="106371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150139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Standard Plan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770487" y="2127662"/>
            <a:ext cx="4366933" cy="932720"/>
            <a:chOff x="0" y="0"/>
            <a:chExt cx="1150139" cy="2456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50139" cy="245655"/>
            </a:xfrm>
            <a:custGeom>
              <a:avLst/>
              <a:gdLst/>
              <a:ahLst/>
              <a:cxnLst/>
              <a:rect r="r" b="b" t="t" l="l"/>
              <a:pathLst>
                <a:path h="245655" w="1150139">
                  <a:moveTo>
                    <a:pt x="106371" y="0"/>
                  </a:moveTo>
                  <a:lnTo>
                    <a:pt x="1043768" y="0"/>
                  </a:lnTo>
                  <a:cubicBezTo>
                    <a:pt x="1071979" y="0"/>
                    <a:pt x="1099035" y="11207"/>
                    <a:pt x="1118983" y="31155"/>
                  </a:cubicBezTo>
                  <a:cubicBezTo>
                    <a:pt x="1138932" y="51104"/>
                    <a:pt x="1150139" y="78160"/>
                    <a:pt x="1150139" y="106371"/>
                  </a:cubicBezTo>
                  <a:lnTo>
                    <a:pt x="1150139" y="139284"/>
                  </a:lnTo>
                  <a:cubicBezTo>
                    <a:pt x="1150139" y="198031"/>
                    <a:pt x="1102515" y="245655"/>
                    <a:pt x="1043768" y="245655"/>
                  </a:cubicBezTo>
                  <a:lnTo>
                    <a:pt x="106371" y="245655"/>
                  </a:lnTo>
                  <a:cubicBezTo>
                    <a:pt x="78160" y="245655"/>
                    <a:pt x="51104" y="234448"/>
                    <a:pt x="31155" y="214499"/>
                  </a:cubicBezTo>
                  <a:cubicBezTo>
                    <a:pt x="11207" y="194551"/>
                    <a:pt x="0" y="167495"/>
                    <a:pt x="0" y="139284"/>
                  </a:cubicBezTo>
                  <a:lnTo>
                    <a:pt x="0" y="106371"/>
                  </a:lnTo>
                  <a:cubicBezTo>
                    <a:pt x="0" y="78160"/>
                    <a:pt x="11207" y="51104"/>
                    <a:pt x="31155" y="31155"/>
                  </a:cubicBezTo>
                  <a:cubicBezTo>
                    <a:pt x="51104" y="11207"/>
                    <a:pt x="78160" y="0"/>
                    <a:pt x="106371" y="0"/>
                  </a:cubicBezTo>
                  <a:close/>
                </a:path>
              </a:pathLst>
            </a:custGeom>
            <a:solidFill>
              <a:srgbClr val="FFD944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150139" cy="293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Premium Plan</a:t>
              </a:r>
            </a:p>
          </p:txBody>
        </p:sp>
      </p:grpSp>
      <p:graphicFrame>
        <p:nvGraphicFramePr>
          <p:cNvPr name="Table 12" id="12"/>
          <p:cNvGraphicFramePr>
            <a:graphicFrameLocks noGrp="true"/>
          </p:cNvGraphicFramePr>
          <p:nvPr/>
        </p:nvGraphicFramePr>
        <p:xfrm>
          <a:off x="1150580" y="3357486"/>
          <a:ext cx="15986840" cy="6261426"/>
        </p:xfrm>
        <a:graphic>
          <a:graphicData uri="http://schemas.openxmlformats.org/drawingml/2006/table">
            <a:tbl>
              <a:tblPr/>
              <a:tblGrid>
                <a:gridCol w="2259883"/>
                <a:gridCol w="4599239"/>
                <a:gridCol w="4596075"/>
                <a:gridCol w="4531643"/>
              </a:tblGrid>
              <a:tr h="11838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Pricing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135$/ month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175$/ month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220$/ month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97500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Limited features</a:t>
                      </a: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Basic support </a:t>
                      </a:r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 customization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More features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 support </a:t>
                      </a:r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Some customization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Full features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Priority support </a:t>
                      </a:r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Full customization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55129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Usage Limits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Limited usage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Limited storage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Increased usage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More storage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Unlimited usage</a:t>
                      </a:r>
                      <a:endParaRPr lang="en-US" sz="1100"/>
                    </a:p>
                    <a:p>
                      <a:pPr algn="l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Unlimited storage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55129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Additional Services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1DA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 additional services included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Optional add-ons available for purchase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Premium support and consulting included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5400175" y="649287"/>
            <a:ext cx="7487649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REVENUE MODEL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223014">
            <a:off x="10390308" y="-61853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461803"/>
            <a:ext cx="16230600" cy="650410"/>
            <a:chOff x="0" y="0"/>
            <a:chExt cx="4274726" cy="1713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171301"/>
            </a:xfrm>
            <a:custGeom>
              <a:avLst/>
              <a:gdLst/>
              <a:ahLst/>
              <a:cxnLst/>
              <a:rect r="r" b="b" t="t" l="l"/>
              <a:pathLst>
                <a:path h="171301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142682"/>
                  </a:lnTo>
                  <a:cubicBezTo>
                    <a:pt x="4274726" y="158488"/>
                    <a:pt x="4261912" y="171301"/>
                    <a:pt x="4246106" y="171301"/>
                  </a:cubicBezTo>
                  <a:lnTo>
                    <a:pt x="28620" y="171301"/>
                  </a:lnTo>
                  <a:cubicBezTo>
                    <a:pt x="12813" y="171301"/>
                    <a:pt x="0" y="158488"/>
                    <a:pt x="0" y="142682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63411" y="4581384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99461" y="4567019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5" y="0"/>
                </a:lnTo>
                <a:lnTo>
                  <a:pt x="408165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535512" y="4552655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8"/>
                </a:lnTo>
                <a:lnTo>
                  <a:pt x="0" y="411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571562" y="4538290"/>
            <a:ext cx="408164" cy="411249"/>
          </a:xfrm>
          <a:custGeom>
            <a:avLst/>
            <a:gdLst/>
            <a:ahLst/>
            <a:cxnLst/>
            <a:rect r="r" b="b" t="t" l="l"/>
            <a:pathLst>
              <a:path h="411249" w="408164">
                <a:moveTo>
                  <a:pt x="0" y="0"/>
                </a:moveTo>
                <a:lnTo>
                  <a:pt x="408164" y="0"/>
                </a:lnTo>
                <a:lnTo>
                  <a:pt x="408164" y="411249"/>
                </a:lnTo>
                <a:lnTo>
                  <a:pt x="0" y="411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85361" y="2401896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1" y="0"/>
                </a:lnTo>
                <a:lnTo>
                  <a:pt x="650411" y="650411"/>
                </a:lnTo>
                <a:lnTo>
                  <a:pt x="0" y="650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6004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2021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3411" y="6261874"/>
            <a:ext cx="3253027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 our first year, we successfully launched a new product/service, received positive feedback from early users, and formed partnerships with key industry players.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290181"/>
            <a:ext cx="571746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ACCOMPLISHMENTS DATE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320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99461" y="6261874"/>
            <a:ext cx="3253027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expanded into new markets, improved operational efficiency, and saw an increase in customer satisfaction.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6810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2025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35512" y="6261874"/>
            <a:ext cx="3253027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secured funding for growth, refined our offerings based on customer feedback, and formed strategic partnerships.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04155" y="5540838"/>
            <a:ext cx="3220434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Present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71562" y="6261874"/>
            <a:ext cx="3253027" cy="233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achieved profitability, expanded our product line, and strengthened our brand reputation through positive customer feedback.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653219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128737" y="1895475"/>
            <a:ext cx="9247901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Our plan for using funds generated from investors is straightforward. We'll allocate 40% towards further developing our products, ensuring they stay competitive and meet customer needs. 30% will go into marketing and sales efforts to attract new customers and drive revenue growth. 20% will be invested in infrastructure and operations to support our expanding business and improve efficiency. Finally, 10% will be set aside for strategic initiatives like market expansion and partnerships to fuel long-term growth.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1884" y="1476375"/>
            <a:ext cx="6018468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USE OF FUNDS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97623" y="2510855"/>
            <a:ext cx="7533805" cy="7572926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8128737" y="5238425"/>
            <a:ext cx="7475913" cy="864489"/>
            <a:chOff x="0" y="0"/>
            <a:chExt cx="1968965" cy="2276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62135" y="0"/>
                  </a:moveTo>
                  <a:lnTo>
                    <a:pt x="1906830" y="0"/>
                  </a:lnTo>
                  <a:cubicBezTo>
                    <a:pt x="1941146" y="0"/>
                    <a:pt x="1968965" y="27819"/>
                    <a:pt x="1968965" y="62135"/>
                  </a:cubicBezTo>
                  <a:lnTo>
                    <a:pt x="1968965" y="165549"/>
                  </a:lnTo>
                  <a:cubicBezTo>
                    <a:pt x="1968965" y="199866"/>
                    <a:pt x="1941146" y="227684"/>
                    <a:pt x="1906830" y="227684"/>
                  </a:cubicBezTo>
                  <a:lnTo>
                    <a:pt x="62135" y="227684"/>
                  </a:lnTo>
                  <a:cubicBezTo>
                    <a:pt x="27819" y="227684"/>
                    <a:pt x="0" y="199866"/>
                    <a:pt x="0" y="165549"/>
                  </a:cubicBezTo>
                  <a:lnTo>
                    <a:pt x="0" y="62135"/>
                  </a:lnTo>
                  <a:cubicBezTo>
                    <a:pt x="0" y="27819"/>
                    <a:pt x="27819" y="0"/>
                    <a:pt x="62135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968965" cy="26578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A. 40% Product Development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128737" y="6290220"/>
            <a:ext cx="7475913" cy="864489"/>
            <a:chOff x="0" y="0"/>
            <a:chExt cx="1968965" cy="22768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62135" y="0"/>
                  </a:moveTo>
                  <a:lnTo>
                    <a:pt x="1906830" y="0"/>
                  </a:lnTo>
                  <a:cubicBezTo>
                    <a:pt x="1941146" y="0"/>
                    <a:pt x="1968965" y="27819"/>
                    <a:pt x="1968965" y="62135"/>
                  </a:cubicBezTo>
                  <a:lnTo>
                    <a:pt x="1968965" y="165549"/>
                  </a:lnTo>
                  <a:cubicBezTo>
                    <a:pt x="1968965" y="199866"/>
                    <a:pt x="1941146" y="227684"/>
                    <a:pt x="1906830" y="227684"/>
                  </a:cubicBezTo>
                  <a:lnTo>
                    <a:pt x="62135" y="227684"/>
                  </a:lnTo>
                  <a:cubicBezTo>
                    <a:pt x="27819" y="227684"/>
                    <a:pt x="0" y="199866"/>
                    <a:pt x="0" y="165549"/>
                  </a:cubicBezTo>
                  <a:lnTo>
                    <a:pt x="0" y="62135"/>
                  </a:lnTo>
                  <a:cubicBezTo>
                    <a:pt x="0" y="27819"/>
                    <a:pt x="27819" y="0"/>
                    <a:pt x="62135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968965" cy="26578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B. 30% Marketing and Sales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128737" y="7342016"/>
            <a:ext cx="7475913" cy="864489"/>
            <a:chOff x="0" y="0"/>
            <a:chExt cx="1968965" cy="22768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62135" y="0"/>
                  </a:moveTo>
                  <a:lnTo>
                    <a:pt x="1906830" y="0"/>
                  </a:lnTo>
                  <a:cubicBezTo>
                    <a:pt x="1941146" y="0"/>
                    <a:pt x="1968965" y="27819"/>
                    <a:pt x="1968965" y="62135"/>
                  </a:cubicBezTo>
                  <a:lnTo>
                    <a:pt x="1968965" y="165549"/>
                  </a:lnTo>
                  <a:cubicBezTo>
                    <a:pt x="1968965" y="199866"/>
                    <a:pt x="1941146" y="227684"/>
                    <a:pt x="1906830" y="227684"/>
                  </a:cubicBezTo>
                  <a:lnTo>
                    <a:pt x="62135" y="227684"/>
                  </a:lnTo>
                  <a:cubicBezTo>
                    <a:pt x="27819" y="227684"/>
                    <a:pt x="0" y="199866"/>
                    <a:pt x="0" y="165549"/>
                  </a:cubicBezTo>
                  <a:lnTo>
                    <a:pt x="0" y="62135"/>
                  </a:lnTo>
                  <a:cubicBezTo>
                    <a:pt x="0" y="27819"/>
                    <a:pt x="27819" y="0"/>
                    <a:pt x="62135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968965" cy="26578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C. 20% Infrastructure and Operations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128737" y="8393811"/>
            <a:ext cx="7475913" cy="864489"/>
            <a:chOff x="0" y="0"/>
            <a:chExt cx="1968965" cy="2276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62135" y="0"/>
                  </a:moveTo>
                  <a:lnTo>
                    <a:pt x="1906830" y="0"/>
                  </a:lnTo>
                  <a:cubicBezTo>
                    <a:pt x="1941146" y="0"/>
                    <a:pt x="1968965" y="27819"/>
                    <a:pt x="1968965" y="62135"/>
                  </a:cubicBezTo>
                  <a:lnTo>
                    <a:pt x="1968965" y="165549"/>
                  </a:lnTo>
                  <a:cubicBezTo>
                    <a:pt x="1968965" y="199866"/>
                    <a:pt x="1941146" y="227684"/>
                    <a:pt x="1906830" y="227684"/>
                  </a:cubicBezTo>
                  <a:lnTo>
                    <a:pt x="62135" y="227684"/>
                  </a:lnTo>
                  <a:cubicBezTo>
                    <a:pt x="27819" y="227684"/>
                    <a:pt x="0" y="199866"/>
                    <a:pt x="0" y="165549"/>
                  </a:cubicBezTo>
                  <a:lnTo>
                    <a:pt x="0" y="62135"/>
                  </a:lnTo>
                  <a:cubicBezTo>
                    <a:pt x="0" y="27819"/>
                    <a:pt x="27819" y="0"/>
                    <a:pt x="62135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968965" cy="26578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D. 10 % Expansion and Growth Initiatives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990108"/>
            <a:ext cx="2867087" cy="3645301"/>
            <a:chOff x="0" y="0"/>
            <a:chExt cx="1100884" cy="13996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-1805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984443" y="3990108"/>
            <a:ext cx="2867087" cy="3645301"/>
            <a:chOff x="0" y="0"/>
            <a:chExt cx="1100884" cy="13996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-18051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-2181579">
            <a:off x="14622652" y="162339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7" t="0" r="-157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940186" y="3990108"/>
            <a:ext cx="2867087" cy="3645301"/>
            <a:chOff x="0" y="0"/>
            <a:chExt cx="1100884" cy="13996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3126" r="0" b="-14924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895929" y="3990108"/>
            <a:ext cx="2867087" cy="3645301"/>
            <a:chOff x="0" y="0"/>
            <a:chExt cx="1100884" cy="13996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6044" r="0" b="-33573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071833" y="2008505"/>
            <a:ext cx="4113651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Thank you for your time! Reach out to us for questions.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909050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Chief Executive Officer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005049"/>
            <a:ext cx="2237163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DANI MARTINEZ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019175"/>
            <a:ext cx="4474326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MEET THE TEAM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84443" y="8909050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Chief Executive Officer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84443" y="8005049"/>
            <a:ext cx="1892632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HARPER RUSSO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40186" y="8909050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Chief Executive Officer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940186" y="8005049"/>
            <a:ext cx="2237163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MORGAN MAXWELL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95929" y="8909050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Director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895929" y="8405099"/>
            <a:ext cx="2237163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NEIL TRAN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Ingoude Company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8665" y="7119480"/>
            <a:ext cx="6096698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Neil Tran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www.reallygreatsite.com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73888" y="9244648"/>
            <a:ext cx="372592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hello@reallygreatsite.com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51260" y="9244648"/>
            <a:ext cx="431699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123 Anywhere Street., Any City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4040453"/>
            <a:ext cx="16230600" cy="5614508"/>
            <a:chOff x="0" y="0"/>
            <a:chExt cx="3989624" cy="13800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89624" cy="1380095"/>
            </a:xfrm>
            <a:custGeom>
              <a:avLst/>
              <a:gdLst/>
              <a:ahLst/>
              <a:cxnLst/>
              <a:rect r="r" b="b" t="t" l="l"/>
              <a:pathLst>
                <a:path h="1380095" w="3989624">
                  <a:moveTo>
                    <a:pt x="9540" y="0"/>
                  </a:moveTo>
                  <a:lnTo>
                    <a:pt x="3980084" y="0"/>
                  </a:lnTo>
                  <a:cubicBezTo>
                    <a:pt x="3982614" y="0"/>
                    <a:pt x="3985040" y="1005"/>
                    <a:pt x="3986830" y="2794"/>
                  </a:cubicBezTo>
                  <a:cubicBezTo>
                    <a:pt x="3988619" y="4583"/>
                    <a:pt x="3989624" y="7010"/>
                    <a:pt x="3989624" y="9540"/>
                  </a:cubicBezTo>
                  <a:lnTo>
                    <a:pt x="3989624" y="1370555"/>
                  </a:lnTo>
                  <a:cubicBezTo>
                    <a:pt x="3989624" y="1375824"/>
                    <a:pt x="3985352" y="1380095"/>
                    <a:pt x="3980084" y="1380095"/>
                  </a:cubicBezTo>
                  <a:lnTo>
                    <a:pt x="9540" y="1380095"/>
                  </a:lnTo>
                  <a:cubicBezTo>
                    <a:pt x="4271" y="1380095"/>
                    <a:pt x="0" y="1375824"/>
                    <a:pt x="0" y="1370555"/>
                  </a:cubicBezTo>
                  <a:lnTo>
                    <a:pt x="0" y="9540"/>
                  </a:lnTo>
                  <a:cubicBezTo>
                    <a:pt x="0" y="4271"/>
                    <a:pt x="4271" y="0"/>
                    <a:pt x="954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989624" cy="1418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72861" y="1028700"/>
            <a:ext cx="16142277" cy="2260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410"/>
              </a:lnSpc>
            </a:pPr>
            <a:r>
              <a:rPr lang="en-US" sz="1491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ПРОБЛЕМАТИКА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70430" y="4742026"/>
            <a:ext cx="14408630" cy="129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9"/>
              </a:lnSpc>
              <a:spcBef>
                <a:spcPct val="0"/>
              </a:spcBef>
            </a:pPr>
            <a:r>
              <a:rPr lang="en-US" sz="3756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Влияние человеческого фактора в системе безопастности производств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42731" y="4742026"/>
            <a:ext cx="517558" cy="476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27"/>
              </a:lnSpc>
              <a:spcBef>
                <a:spcPct val="0"/>
              </a:spcBef>
            </a:pPr>
            <a:r>
              <a:rPr lang="en-US" b="true" sz="2733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70430" y="6350941"/>
            <a:ext cx="14408630" cy="129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9"/>
              </a:lnSpc>
              <a:spcBef>
                <a:spcPct val="0"/>
              </a:spcBef>
            </a:pPr>
            <a:r>
              <a:rPr lang="en-US" sz="3756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Трудозатратность обработки данных с множества камер человеком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42731" y="6377588"/>
            <a:ext cx="517558" cy="476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27"/>
              </a:lnSpc>
              <a:spcBef>
                <a:spcPct val="0"/>
              </a:spcBef>
            </a:pPr>
            <a:r>
              <a:rPr lang="en-US" b="true" sz="2733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1376" y="7808036"/>
            <a:ext cx="517558" cy="476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27"/>
              </a:lnSpc>
              <a:spcBef>
                <a:spcPct val="0"/>
              </a:spcBef>
            </a:pPr>
            <a:r>
              <a:rPr lang="en-US" b="true" sz="2733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70430" y="7808036"/>
            <a:ext cx="14408630" cy="1304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91"/>
              </a:lnSpc>
              <a:spcBef>
                <a:spcPct val="0"/>
              </a:spcBef>
            </a:pPr>
            <a:r>
              <a:rPr lang="en-US" sz="377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Не</a:t>
            </a:r>
            <a:r>
              <a:rPr lang="en-US" sz="377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обходимость в повышении уровня безопасности в сфере наблюдения за гражданскими и промышленными объектами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62129" y="3885723"/>
            <a:ext cx="10985886" cy="4212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2"/>
              </a:lnSpc>
              <a:spcBef>
                <a:spcPct val="0"/>
              </a:spcBef>
            </a:pPr>
            <a:r>
              <a:rPr lang="en-US" sz="6001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Создание программы, способной обнаруживать объекты по видео с помощью искусственного интеллекта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РЕШЕНИЕ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5177" y="5835918"/>
            <a:ext cx="8518510" cy="3325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47"/>
              </a:lnSpc>
            </a:pPr>
            <a:r>
              <a:rPr lang="en-US" sz="767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ВИЗУАЛИЗАЦИЯ РАБОТЫ ПРОГРАММЫ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158490" y="1154821"/>
            <a:ext cx="1956080" cy="1956080"/>
          </a:xfrm>
          <a:custGeom>
            <a:avLst/>
            <a:gdLst/>
            <a:ahLst/>
            <a:cxnLst/>
            <a:rect r="r" b="b" t="t" l="l"/>
            <a:pathLst>
              <a:path h="1956080" w="1956080">
                <a:moveTo>
                  <a:pt x="0" y="0"/>
                </a:moveTo>
                <a:lnTo>
                  <a:pt x="1956081" y="0"/>
                </a:lnTo>
                <a:lnTo>
                  <a:pt x="1956081" y="1956080"/>
                </a:lnTo>
                <a:lnTo>
                  <a:pt x="0" y="19560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4049907"/>
            <a:ext cx="11980373" cy="78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b="true" sz="45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Удешевление технологий  безопсности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5738849"/>
            <a:ext cx="15978984" cy="351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31"/>
              </a:lnSpc>
              <a:spcBef>
                <a:spcPct val="0"/>
              </a:spcBef>
            </a:pPr>
            <a:r>
              <a:rPr lang="en-US" sz="666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В связи с автоматизацией процессов безопасности, появится возможность сокращения штата охраников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73075" y="1120066"/>
            <a:ext cx="8956032" cy="1932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19"/>
              </a:lnSpc>
            </a:pPr>
            <a:r>
              <a:rPr lang="en-US" b="true" sz="6653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ЭКОНОМИЧЕСКИЙ ЭФЕКТ РЕШЕНИЯ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BRAND BUILDING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create a strong brand identity, including logos and design elements, to help startups stand out and gain trust.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DISCOVER OUR SERVICES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DIGITAL MARKETING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develop effective online marketing strategies using channels like social media, email, and ads to reach potential customers.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MARKETING ANALYTICS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provide insights and reports on marketing performance to help startups make informed decisions.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PR SUPPORT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108954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help startups get media coverage and build relationships with relevant journalists and influencers.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947720"/>
            <a:ext cx="8229600" cy="82296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60263" y="1065064"/>
            <a:ext cx="6529097" cy="652909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048871" y="1184144"/>
            <a:ext cx="4606904" cy="46069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942975" y="4049006"/>
            <a:ext cx="7188059" cy="296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Understanding the market size is important for us. In the US, there are about 32 million small businesses. We're aiming at industries like technology, e-commerce, and professional services, which are about 30% of all small businesses. That means we're looking at around 9.6 million potential customers. Our goal is to get about 5% of them, which would be roughly 480,000 businesses. This helps us know who to target and plan our growth strategy.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2975" y="1706421"/>
            <a:ext cx="5886506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SIZE OF MARKET</a:t>
            </a:r>
          </a:p>
        </p:txBody>
      </p:sp>
      <p:sp>
        <p:nvSpPr>
          <p:cNvPr name="TextBox 16" id="16"/>
          <p:cNvSpPr txBox="true"/>
          <p:nvPr/>
        </p:nvSpPr>
        <p:spPr>
          <a:xfrm rot="-1906815">
            <a:off x="12993495" y="7294339"/>
            <a:ext cx="3897077" cy="94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Total Addressable Market: 32 M</a:t>
            </a:r>
          </a:p>
        </p:txBody>
      </p:sp>
      <p:sp>
        <p:nvSpPr>
          <p:cNvPr name="TextBox 17" id="17"/>
          <p:cNvSpPr txBox="true"/>
          <p:nvPr/>
        </p:nvSpPr>
        <p:spPr>
          <a:xfrm rot="-1594631">
            <a:off x="11601197" y="5509481"/>
            <a:ext cx="4332561" cy="1403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Serviceable Addressable Market: 9.6 M</a:t>
            </a:r>
          </a:p>
        </p:txBody>
      </p:sp>
      <p:sp>
        <p:nvSpPr>
          <p:cNvPr name="TextBox 18" id="18"/>
          <p:cNvSpPr txBox="true"/>
          <p:nvPr/>
        </p:nvSpPr>
        <p:spPr>
          <a:xfrm rot="-1277786">
            <a:off x="10861839" y="3643619"/>
            <a:ext cx="3721397" cy="160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Serviceable Obtainable Market: 480 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8010208" cy="1024635"/>
            <a:chOff x="0" y="0"/>
            <a:chExt cx="2109684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8010208" cy="6297125"/>
            <a:chOff x="0" y="0"/>
            <a:chExt cx="2109684" cy="1658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34444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249092" y="932795"/>
            <a:ext cx="8010208" cy="1024635"/>
            <a:chOff x="0" y="0"/>
            <a:chExt cx="2109684" cy="2698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49092" y="2151214"/>
            <a:ext cx="8010208" cy="6297125"/>
            <a:chOff x="0" y="0"/>
            <a:chExt cx="2109684" cy="16585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6554836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1028700" y="8703795"/>
            <a:ext cx="15362208" cy="650410"/>
            <a:chOff x="0" y="0"/>
            <a:chExt cx="4046014" cy="1713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046014" cy="171301"/>
            </a:xfrm>
            <a:custGeom>
              <a:avLst/>
              <a:gdLst/>
              <a:ahLst/>
              <a:cxnLst/>
              <a:rect r="r" b="b" t="t" l="l"/>
              <a:pathLst>
                <a:path h="171301" w="4046014">
                  <a:moveTo>
                    <a:pt x="30238" y="0"/>
                  </a:moveTo>
                  <a:lnTo>
                    <a:pt x="4015776" y="0"/>
                  </a:lnTo>
                  <a:cubicBezTo>
                    <a:pt x="4032476" y="0"/>
                    <a:pt x="4046014" y="13538"/>
                    <a:pt x="4046014" y="30238"/>
                  </a:cubicBezTo>
                  <a:lnTo>
                    <a:pt x="4046014" y="141064"/>
                  </a:lnTo>
                  <a:cubicBezTo>
                    <a:pt x="4046014" y="149083"/>
                    <a:pt x="4042828" y="156774"/>
                    <a:pt x="4037157" y="162445"/>
                  </a:cubicBezTo>
                  <a:cubicBezTo>
                    <a:pt x="4031487" y="168116"/>
                    <a:pt x="4023796" y="171301"/>
                    <a:pt x="4015776" y="171301"/>
                  </a:cubicBezTo>
                  <a:lnTo>
                    <a:pt x="30238" y="171301"/>
                  </a:lnTo>
                  <a:cubicBezTo>
                    <a:pt x="22218" y="171301"/>
                    <a:pt x="14527" y="168116"/>
                    <a:pt x="8856" y="162445"/>
                  </a:cubicBezTo>
                  <a:cubicBezTo>
                    <a:pt x="3186" y="156774"/>
                    <a:pt x="0" y="149083"/>
                    <a:pt x="0" y="141064"/>
                  </a:cubicBezTo>
                  <a:lnTo>
                    <a:pt x="0" y="30238"/>
                  </a:lnTo>
                  <a:cubicBezTo>
                    <a:pt x="0" y="22218"/>
                    <a:pt x="3186" y="14527"/>
                    <a:pt x="8856" y="8856"/>
                  </a:cubicBezTo>
                  <a:cubicBezTo>
                    <a:pt x="14527" y="3186"/>
                    <a:pt x="22218" y="0"/>
                    <a:pt x="302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046014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504564" y="1147297"/>
            <a:ext cx="666795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DIRECT COMPETITOR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04564" y="2601770"/>
            <a:ext cx="7058480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Off</a:t>
            </a: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ers similar services or products to ours.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Targets the same customer base and market segments.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Competes directly with us in terms of pricing, features, and positioning.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Can be easily identified and recognized as a competitor by customers and industry analysts.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24956" y="1147297"/>
            <a:ext cx="6665953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INDIRECT COMPETITOR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724956" y="2601770"/>
            <a:ext cx="7058480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different services or products that solve similar customer needs or problems.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Targets overlapping or adjacent market segments but may not directly compete with us.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Might offer complementary products or services that could substitute or supplement ours.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Can include companies from different industries or sectors that indirectly impact our market.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359596" y="8850121"/>
            <a:ext cx="357759" cy="357759"/>
          </a:xfrm>
          <a:custGeom>
            <a:avLst/>
            <a:gdLst/>
            <a:ahLst/>
            <a:cxnLst/>
            <a:rect r="r" b="b" t="t" l="l"/>
            <a:pathLst>
              <a:path h="357759" w="357759">
                <a:moveTo>
                  <a:pt x="0" y="0"/>
                </a:moveTo>
                <a:lnTo>
                  <a:pt x="357759" y="0"/>
                </a:lnTo>
                <a:lnTo>
                  <a:pt x="357759" y="357759"/>
                </a:lnTo>
                <a:lnTo>
                  <a:pt x="0" y="3577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838090" y="8830563"/>
            <a:ext cx="352062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Ingoude Company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2892749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2182" y="7222393"/>
            <a:ext cx="6195600" cy="3384081"/>
          </a:xfrm>
          <a:custGeom>
            <a:avLst/>
            <a:gdLst/>
            <a:ahLst/>
            <a:cxnLst/>
            <a:rect r="r" b="b" t="t" l="l"/>
            <a:pathLst>
              <a:path h="3384081" w="6195600">
                <a:moveTo>
                  <a:pt x="0" y="0"/>
                </a:moveTo>
                <a:lnTo>
                  <a:pt x="6195601" y="0"/>
                </a:lnTo>
                <a:lnTo>
                  <a:pt x="6195601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26837" y="3132575"/>
            <a:ext cx="4235898" cy="6209424"/>
            <a:chOff x="0" y="0"/>
            <a:chExt cx="656251" cy="9620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56251" cy="962002"/>
            </a:xfrm>
            <a:custGeom>
              <a:avLst/>
              <a:gdLst/>
              <a:ahLst/>
              <a:cxnLst/>
              <a:rect r="r" b="b" t="t" l="l"/>
              <a:pathLst>
                <a:path h="962002" w="656251">
                  <a:moveTo>
                    <a:pt x="42037" y="0"/>
                  </a:moveTo>
                  <a:lnTo>
                    <a:pt x="614215" y="0"/>
                  </a:lnTo>
                  <a:cubicBezTo>
                    <a:pt x="625363" y="0"/>
                    <a:pt x="636056" y="4429"/>
                    <a:pt x="643939" y="12312"/>
                  </a:cubicBezTo>
                  <a:cubicBezTo>
                    <a:pt x="651823" y="20196"/>
                    <a:pt x="656251" y="30888"/>
                    <a:pt x="656251" y="42037"/>
                  </a:cubicBezTo>
                  <a:lnTo>
                    <a:pt x="656251" y="919965"/>
                  </a:lnTo>
                  <a:cubicBezTo>
                    <a:pt x="656251" y="943182"/>
                    <a:pt x="637431" y="962002"/>
                    <a:pt x="614215" y="962002"/>
                  </a:cubicBezTo>
                  <a:lnTo>
                    <a:pt x="42037" y="962002"/>
                  </a:lnTo>
                  <a:cubicBezTo>
                    <a:pt x="30888" y="962002"/>
                    <a:pt x="20196" y="957573"/>
                    <a:pt x="12312" y="949690"/>
                  </a:cubicBezTo>
                  <a:cubicBezTo>
                    <a:pt x="4429" y="941807"/>
                    <a:pt x="0" y="931114"/>
                    <a:pt x="0" y="919965"/>
                  </a:cubicBezTo>
                  <a:lnTo>
                    <a:pt x="0" y="42037"/>
                  </a:lnTo>
                  <a:cubicBezTo>
                    <a:pt x="0" y="30888"/>
                    <a:pt x="4429" y="20196"/>
                    <a:pt x="12312" y="12312"/>
                  </a:cubicBezTo>
                  <a:cubicBezTo>
                    <a:pt x="20196" y="4429"/>
                    <a:pt x="30888" y="0"/>
                    <a:pt x="42037" y="0"/>
                  </a:cubicBezTo>
                  <a:close/>
                </a:path>
              </a:pathLst>
            </a:custGeom>
            <a:blipFill>
              <a:blip r:embed="rId4"/>
              <a:stretch>
                <a:fillRect l="-75136" t="0" r="-16877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0652" y="3132575"/>
            <a:ext cx="6188862" cy="2961051"/>
            <a:chOff x="0" y="0"/>
            <a:chExt cx="1629988" cy="779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0652" y="6380949"/>
            <a:ext cx="6188862" cy="2961051"/>
            <a:chOff x="0" y="0"/>
            <a:chExt cx="1629988" cy="779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548485" y="3132575"/>
            <a:ext cx="6188862" cy="2961051"/>
            <a:chOff x="0" y="0"/>
            <a:chExt cx="1629988" cy="7798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548485" y="6380949"/>
            <a:ext cx="6188862" cy="2961051"/>
            <a:chOff x="0" y="0"/>
            <a:chExt cx="1629988" cy="7798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44302" y="4112215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Our skilled team brings specialized knowledge and experience to provide top-notch solutions tailored to our clients' needs.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4302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Expert 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25413" y="945000"/>
            <a:ext cx="9237174" cy="145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KEY COMPETITIVE ADVANTAGES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302" y="7360589"/>
            <a:ext cx="544514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use the latest tools and technology to stay ahead, ensuring efficient and effective services.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4302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Cutting-Edge Technology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42135" y="4112215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prioritize building strong relationships and understanding our clients' needs, leading to long-term partnerships based on trust and satisfaction.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42135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Customer Focus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942135" y="7360589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With a track record of successful projects, we've earned a reputation for reliability and excellence, setting us apart from the competition.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42135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Proven Success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DAGTTSD3Zdw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